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19"/>
  </p:notesMasterIdLst>
  <p:sldIdLst>
    <p:sldId id="287" r:id="rId2"/>
    <p:sldId id="286" r:id="rId3"/>
    <p:sldId id="288" r:id="rId4"/>
    <p:sldId id="291" r:id="rId5"/>
    <p:sldId id="259" r:id="rId6"/>
    <p:sldId id="258" r:id="rId7"/>
    <p:sldId id="260" r:id="rId8"/>
    <p:sldId id="261" r:id="rId9"/>
    <p:sldId id="292" r:id="rId10"/>
    <p:sldId id="293" r:id="rId11"/>
    <p:sldId id="294" r:id="rId12"/>
    <p:sldId id="262" r:id="rId13"/>
    <p:sldId id="263" r:id="rId14"/>
    <p:sldId id="264" r:id="rId15"/>
    <p:sldId id="267" r:id="rId16"/>
    <p:sldId id="289" r:id="rId17"/>
    <p:sldId id="29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291" autoAdjust="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B2EBAB-06F3-4D4D-A983-26FC085F3885}" type="datetimeFigureOut">
              <a:rPr lang="en-US" smtClean="0"/>
              <a:t>4/6/2020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B3EE15-8B29-4C39-BA54-A08B0177CDDB}" type="slidenum">
              <a:rPr lang="en-US" smtClean="0"/>
              <a:t>‹#›</a:t>
            </a:fld>
            <a:endParaRPr lang="en-US" dirty="0"/>
          </a:p>
        </p:txBody>
      </p:sp>
    </p:spTree>
    <p:extLst>
      <p:ext uri="{BB962C8B-B14F-4D97-AF65-F5344CB8AC3E}">
        <p14:creationId xmlns:p14="http://schemas.microsoft.com/office/powerpoint/2010/main" val="3458159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0B3EE15-8B29-4C39-BA54-A08B0177CDDB}" type="slidenum">
              <a:rPr lang="en-US" smtClean="0"/>
              <a:t>7</a:t>
            </a:fld>
            <a:endParaRPr lang="en-US" dirty="0"/>
          </a:p>
        </p:txBody>
      </p:sp>
    </p:spTree>
    <p:extLst>
      <p:ext uri="{BB962C8B-B14F-4D97-AF65-F5344CB8AC3E}">
        <p14:creationId xmlns:p14="http://schemas.microsoft.com/office/powerpoint/2010/main" val="915056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152152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88900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25279318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9FDAF4-73A9-45C0-8F5B-ADA363205060}" type="slidenum">
              <a:rPr lang="en-US" smtClean="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876409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42096879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2001219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3401010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24707667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2563700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3938060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1629670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3707557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943992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300473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2190311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1731341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67E3956-2D57-4698-B65D-6877B9CDE04C}" type="datetimeFigureOut">
              <a:rPr lang="en-US" smtClean="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9FDAF4-73A9-45C0-8F5B-ADA363205060}" type="slidenum">
              <a:rPr lang="en-US" smtClean="0"/>
              <a:t>‹#›</a:t>
            </a:fld>
            <a:endParaRPr lang="en-US" dirty="0"/>
          </a:p>
        </p:txBody>
      </p:sp>
    </p:spTree>
    <p:extLst>
      <p:ext uri="{BB962C8B-B14F-4D97-AF65-F5344CB8AC3E}">
        <p14:creationId xmlns:p14="http://schemas.microsoft.com/office/powerpoint/2010/main" val="2235990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67E3956-2D57-4698-B65D-6877B9CDE04C}" type="datetimeFigureOut">
              <a:rPr lang="en-US" smtClean="0"/>
              <a:t>4/6/2020</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99FDAF4-73A9-45C0-8F5B-ADA363205060}" type="slidenum">
              <a:rPr lang="en-US" smtClean="0"/>
              <a:t>‹#›</a:t>
            </a:fld>
            <a:endParaRPr lang="en-US" dirty="0"/>
          </a:p>
        </p:txBody>
      </p:sp>
    </p:spTree>
    <p:extLst>
      <p:ext uri="{BB962C8B-B14F-4D97-AF65-F5344CB8AC3E}">
        <p14:creationId xmlns:p14="http://schemas.microsoft.com/office/powerpoint/2010/main" val="110769129"/>
      </p:ext>
    </p:extLst>
  </p:cSld>
  <p:clrMap bg1="dk1" tx1="lt1" bg2="dk2" tx2="lt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 id="2147483897" r:id="rId12"/>
    <p:sldLayoutId id="2147483898" r:id="rId13"/>
    <p:sldLayoutId id="2147483899" r:id="rId14"/>
    <p:sldLayoutId id="2147483900" r:id="rId15"/>
    <p:sldLayoutId id="2147483901" r:id="rId16"/>
    <p:sldLayoutId id="2147483902"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388E699-140C-4579-9457-5CE9EE8FDC55}"/>
              </a:ext>
            </a:extLst>
          </p:cNvPr>
          <p:cNvPicPr>
            <a:picLocks noChangeAspect="1"/>
          </p:cNvPicPr>
          <p:nvPr/>
        </p:nvPicPr>
        <p:blipFill>
          <a:blip r:embed="rId2"/>
          <a:stretch>
            <a:fillRect/>
          </a:stretch>
        </p:blipFill>
        <p:spPr>
          <a:xfrm>
            <a:off x="-1" y="-5366"/>
            <a:ext cx="12182475" cy="6863366"/>
          </a:xfrm>
          <a:prstGeom prst="rect">
            <a:avLst/>
          </a:prstGeom>
        </p:spPr>
      </p:pic>
    </p:spTree>
    <p:extLst>
      <p:ext uri="{BB962C8B-B14F-4D97-AF65-F5344CB8AC3E}">
        <p14:creationId xmlns:p14="http://schemas.microsoft.com/office/powerpoint/2010/main" val="639873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41934B-79A7-49B9-A134-E9CE063369B3}"/>
              </a:ext>
            </a:extLst>
          </p:cNvPr>
          <p:cNvSpPr>
            <a:spLocks noGrp="1"/>
          </p:cNvSpPr>
          <p:nvPr>
            <p:ph idx="1"/>
          </p:nvPr>
        </p:nvSpPr>
        <p:spPr>
          <a:xfrm>
            <a:off x="543339" y="185530"/>
            <a:ext cx="10972800" cy="6533322"/>
          </a:xfrm>
        </p:spPr>
        <p:txBody>
          <a:bodyPr>
            <a:normAutofit fontScale="92500" lnSpcReduction="10000"/>
          </a:bodyPr>
          <a:lstStyle/>
          <a:p>
            <a:pPr>
              <a:buFont typeface="Wingdings" panose="05000000000000000000" pitchFamily="2" charset="2"/>
              <a:buChar char="v"/>
            </a:pPr>
            <a:r>
              <a:rPr lang="en-US" sz="4000" dirty="0"/>
              <a:t>Metabolic Disease</a:t>
            </a:r>
          </a:p>
          <a:p>
            <a:pPr>
              <a:buFont typeface="Wingdings" panose="05000000000000000000" pitchFamily="2" charset="2"/>
              <a:buChar char="Ø"/>
            </a:pPr>
            <a:r>
              <a:rPr lang="en-US" sz="3200" dirty="0"/>
              <a:t>Toxic effects of accumulation metabolites</a:t>
            </a:r>
          </a:p>
          <a:p>
            <a:pPr>
              <a:buFont typeface="Wingdings" panose="05000000000000000000" pitchFamily="2" charset="2"/>
              <a:buChar char="Ø"/>
            </a:pPr>
            <a:r>
              <a:rPr lang="en-US" sz="3200" dirty="0"/>
              <a:t>Reduction of myelin, neuron loss</a:t>
            </a:r>
          </a:p>
          <a:p>
            <a:pPr>
              <a:buFont typeface="Wingdings" panose="05000000000000000000" pitchFamily="2" charset="2"/>
              <a:buChar char="Ø"/>
            </a:pPr>
            <a:r>
              <a:rPr lang="en-US" sz="3200" dirty="0"/>
              <a:t>Alternation in dopaminergic/ serotoninergic neurotransmitter</a:t>
            </a:r>
          </a:p>
          <a:p>
            <a:pPr>
              <a:buFont typeface="Wingdings" panose="05000000000000000000" pitchFamily="2" charset="2"/>
              <a:buChar char="v"/>
            </a:pPr>
            <a:r>
              <a:rPr lang="en-US" sz="4000" dirty="0"/>
              <a:t>Chromosomal Abnormalities.</a:t>
            </a:r>
            <a:endParaRPr lang="en-US" sz="4400" dirty="0"/>
          </a:p>
          <a:p>
            <a:pPr>
              <a:buFont typeface="Wingdings" panose="05000000000000000000" pitchFamily="2" charset="2"/>
              <a:buChar char="Ø"/>
            </a:pPr>
            <a:r>
              <a:rPr lang="en-US" sz="3200" dirty="0"/>
              <a:t>Abnormalities in neuronal migration and brain growth</a:t>
            </a:r>
          </a:p>
          <a:p>
            <a:pPr>
              <a:buFont typeface="Wingdings" panose="05000000000000000000" pitchFamily="2" charset="2"/>
              <a:buChar char="Ø"/>
            </a:pPr>
            <a:r>
              <a:rPr lang="en-US" sz="3200" dirty="0"/>
              <a:t>Altered cortical organization</a:t>
            </a:r>
          </a:p>
          <a:p>
            <a:pPr>
              <a:buFont typeface="Wingdings" panose="05000000000000000000" pitchFamily="2" charset="2"/>
              <a:buChar char="Ø"/>
            </a:pPr>
            <a:r>
              <a:rPr lang="en-US" sz="3200" dirty="0"/>
              <a:t>Synaptic and dendrites changes</a:t>
            </a:r>
          </a:p>
          <a:p>
            <a:pPr>
              <a:buFont typeface="Wingdings" panose="05000000000000000000" pitchFamily="2" charset="2"/>
              <a:buChar char="v"/>
            </a:pPr>
            <a:r>
              <a:rPr lang="en-US" sz="4400" dirty="0"/>
              <a:t>Brain 5-HT </a:t>
            </a:r>
            <a:r>
              <a:rPr lang="en-US" sz="4000" dirty="0"/>
              <a:t>2A</a:t>
            </a:r>
          </a:p>
          <a:p>
            <a:pPr>
              <a:buFont typeface="Wingdings" panose="05000000000000000000" pitchFamily="2" charset="2"/>
              <a:buChar char="Ø"/>
            </a:pPr>
            <a:r>
              <a:rPr lang="en-US" sz="3200" dirty="0"/>
              <a:t>Improved compulsivity with SSRIs in adults SSRIs gestational risk.</a:t>
            </a:r>
            <a:endParaRPr lang="en-US" sz="2800" dirty="0"/>
          </a:p>
        </p:txBody>
      </p:sp>
    </p:spTree>
    <p:extLst>
      <p:ext uri="{BB962C8B-B14F-4D97-AF65-F5344CB8AC3E}">
        <p14:creationId xmlns:p14="http://schemas.microsoft.com/office/powerpoint/2010/main" val="1992048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E3C112C-5699-423F-8051-D1012959DB83}"/>
              </a:ext>
            </a:extLst>
          </p:cNvPr>
          <p:cNvSpPr>
            <a:spLocks noGrp="1"/>
          </p:cNvSpPr>
          <p:nvPr>
            <p:ph type="title"/>
          </p:nvPr>
        </p:nvSpPr>
        <p:spPr>
          <a:xfrm>
            <a:off x="610126" y="227635"/>
            <a:ext cx="9404723" cy="954051"/>
          </a:xfrm>
        </p:spPr>
        <p:txBody>
          <a:bodyPr/>
          <a:lstStyle/>
          <a:p>
            <a:r>
              <a:rPr lang="en-US" sz="6000" dirty="0"/>
              <a:t>Serotonin System</a:t>
            </a:r>
          </a:p>
        </p:txBody>
      </p:sp>
      <p:sp>
        <p:nvSpPr>
          <p:cNvPr id="5" name="Content Placeholder 4">
            <a:extLst>
              <a:ext uri="{FF2B5EF4-FFF2-40B4-BE49-F238E27FC236}">
                <a16:creationId xmlns:a16="http://schemas.microsoft.com/office/drawing/2014/main" id="{227083C9-2DE3-4994-A64C-21785AAE7D10}"/>
              </a:ext>
            </a:extLst>
          </p:cNvPr>
          <p:cNvSpPr>
            <a:spLocks noGrp="1"/>
          </p:cNvSpPr>
          <p:nvPr>
            <p:ph sz="half" idx="1"/>
          </p:nvPr>
        </p:nvSpPr>
        <p:spPr>
          <a:xfrm>
            <a:off x="646111" y="1294228"/>
            <a:ext cx="6303329" cy="5111053"/>
          </a:xfrm>
        </p:spPr>
        <p:txBody>
          <a:bodyPr>
            <a:normAutofit fontScale="77500" lnSpcReduction="20000"/>
          </a:bodyPr>
          <a:lstStyle/>
          <a:p>
            <a:pPr>
              <a:buFont typeface="Wingdings" panose="05000000000000000000" pitchFamily="2" charset="2"/>
              <a:buChar char="v"/>
            </a:pPr>
            <a:r>
              <a:rPr lang="en-US" sz="3900" dirty="0"/>
              <a:t>Peripheral Impact                                       </a:t>
            </a:r>
            <a:endParaRPr lang="en-US" sz="4300" dirty="0"/>
          </a:p>
          <a:p>
            <a:r>
              <a:rPr lang="en-US" sz="3000" dirty="0"/>
              <a:t>Good motility </a:t>
            </a:r>
          </a:p>
          <a:p>
            <a:r>
              <a:rPr lang="en-US" sz="3000" dirty="0"/>
              <a:t>Platelet aggregation</a:t>
            </a:r>
          </a:p>
          <a:p>
            <a:r>
              <a:rPr lang="en-US" sz="3000" dirty="0"/>
              <a:t>Interplay with immune system</a:t>
            </a:r>
          </a:p>
          <a:p>
            <a:r>
              <a:rPr lang="en-US" sz="3000" dirty="0"/>
              <a:t>Gestational insulin production</a:t>
            </a:r>
          </a:p>
          <a:p>
            <a:pPr>
              <a:buFont typeface="Wingdings" panose="05000000000000000000" pitchFamily="2" charset="2"/>
              <a:buChar char="v"/>
            </a:pPr>
            <a:r>
              <a:rPr lang="en-US" sz="4300" dirty="0"/>
              <a:t>Electoral whole blood Serotonin</a:t>
            </a:r>
          </a:p>
          <a:p>
            <a:r>
              <a:rPr lang="en-US" sz="3000" dirty="0"/>
              <a:t>Platelet 5-HT 2A binding</a:t>
            </a:r>
          </a:p>
          <a:p>
            <a:r>
              <a:rPr lang="en-US" sz="3000" dirty="0"/>
              <a:t>Worsening with tryptophan depletion</a:t>
            </a:r>
          </a:p>
          <a:p>
            <a:r>
              <a:rPr lang="en-US" sz="3000" dirty="0"/>
              <a:t>Genetical linkage to chromosome 17q in males</a:t>
            </a:r>
          </a:p>
          <a:p>
            <a:r>
              <a:rPr lang="en-US" sz="3000" dirty="0"/>
              <a:t>Rare SLC6A4 amino acid variants.</a:t>
            </a:r>
          </a:p>
          <a:p>
            <a:endParaRPr lang="en-US" sz="2800" dirty="0"/>
          </a:p>
        </p:txBody>
      </p:sp>
      <p:pic>
        <p:nvPicPr>
          <p:cNvPr id="15" name="Content Placeholder 14">
            <a:extLst>
              <a:ext uri="{FF2B5EF4-FFF2-40B4-BE49-F238E27FC236}">
                <a16:creationId xmlns:a16="http://schemas.microsoft.com/office/drawing/2014/main" id="{845CD815-5AB3-4504-B2F5-502EEC6F74E2}"/>
              </a:ext>
            </a:extLst>
          </p:cNvPr>
          <p:cNvPicPr>
            <a:picLocks noGrp="1" noChangeAspect="1"/>
          </p:cNvPicPr>
          <p:nvPr>
            <p:ph sz="half" idx="2"/>
          </p:nvPr>
        </p:nvPicPr>
        <p:blipFill>
          <a:blip r:embed="rId2"/>
          <a:stretch>
            <a:fillRect/>
          </a:stretch>
        </p:blipFill>
        <p:spPr>
          <a:xfrm>
            <a:off x="7047914" y="4028427"/>
            <a:ext cx="4042422" cy="2359269"/>
          </a:xfrm>
          <a:prstGeom prst="rect">
            <a:avLst/>
          </a:prstGeom>
        </p:spPr>
      </p:pic>
      <p:pic>
        <p:nvPicPr>
          <p:cNvPr id="16" name="Picture 15">
            <a:extLst>
              <a:ext uri="{FF2B5EF4-FFF2-40B4-BE49-F238E27FC236}">
                <a16:creationId xmlns:a16="http://schemas.microsoft.com/office/drawing/2014/main" id="{6D8C9A73-FEDB-44B1-AB75-FA40A6C84C11}"/>
              </a:ext>
            </a:extLst>
          </p:cNvPr>
          <p:cNvPicPr>
            <a:picLocks noChangeAspect="1"/>
          </p:cNvPicPr>
          <p:nvPr/>
        </p:nvPicPr>
        <p:blipFill>
          <a:blip r:embed="rId3"/>
          <a:stretch>
            <a:fillRect/>
          </a:stretch>
        </p:blipFill>
        <p:spPr>
          <a:xfrm>
            <a:off x="7047914" y="1540549"/>
            <a:ext cx="4042422" cy="2487878"/>
          </a:xfrm>
          <a:prstGeom prst="rect">
            <a:avLst/>
          </a:prstGeom>
        </p:spPr>
      </p:pic>
    </p:spTree>
    <p:extLst>
      <p:ext uri="{BB962C8B-B14F-4D97-AF65-F5344CB8AC3E}">
        <p14:creationId xmlns:p14="http://schemas.microsoft.com/office/powerpoint/2010/main" val="3676488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35315-B660-4403-9864-D6D432BEF580}"/>
              </a:ext>
            </a:extLst>
          </p:cNvPr>
          <p:cNvSpPr>
            <a:spLocks noGrp="1"/>
          </p:cNvSpPr>
          <p:nvPr>
            <p:ph type="title"/>
          </p:nvPr>
        </p:nvSpPr>
        <p:spPr>
          <a:xfrm>
            <a:off x="211016" y="452718"/>
            <a:ext cx="11774658" cy="1094728"/>
          </a:xfrm>
        </p:spPr>
        <p:txBody>
          <a:bodyPr>
            <a:noAutofit/>
          </a:bodyPr>
          <a:lstStyle/>
          <a:p>
            <a:r>
              <a:rPr lang="en-US" sz="4800" b="1" dirty="0"/>
              <a:t>Heritability in Autism Spectrum Disorder</a:t>
            </a:r>
          </a:p>
        </p:txBody>
      </p:sp>
      <p:sp>
        <p:nvSpPr>
          <p:cNvPr id="3" name="Content Placeholder 2">
            <a:extLst>
              <a:ext uri="{FF2B5EF4-FFF2-40B4-BE49-F238E27FC236}">
                <a16:creationId xmlns:a16="http://schemas.microsoft.com/office/drawing/2014/main" id="{0313C85F-40B5-4A8E-ABF7-A0DEB75AAC71}"/>
              </a:ext>
            </a:extLst>
          </p:cNvPr>
          <p:cNvSpPr>
            <a:spLocks noGrp="1"/>
          </p:cNvSpPr>
          <p:nvPr>
            <p:ph idx="1"/>
          </p:nvPr>
        </p:nvSpPr>
        <p:spPr>
          <a:xfrm>
            <a:off x="422032" y="1308296"/>
            <a:ext cx="11113476" cy="5096986"/>
          </a:xfrm>
        </p:spPr>
        <p:txBody>
          <a:bodyPr>
            <a:normAutofit fontScale="92500" lnSpcReduction="10000"/>
          </a:bodyPr>
          <a:lstStyle/>
          <a:p>
            <a:pPr>
              <a:buFont typeface="Wingdings" panose="05000000000000000000" pitchFamily="2" charset="2"/>
              <a:buChar char="Ø"/>
            </a:pPr>
            <a:r>
              <a:rPr lang="en-US" sz="3600" dirty="0"/>
              <a:t>Sporadic (non-inherited) cases have been examined to identify candidate genetic loci involved in Autism.</a:t>
            </a:r>
          </a:p>
          <a:p>
            <a:pPr marL="0" indent="0">
              <a:buNone/>
            </a:pPr>
            <a:endParaRPr lang="en-US" sz="3600" dirty="0"/>
          </a:p>
          <a:p>
            <a:pPr>
              <a:buFont typeface="Wingdings" panose="05000000000000000000" pitchFamily="2" charset="2"/>
              <a:buChar char="Ø"/>
            </a:pPr>
            <a:r>
              <a:rPr lang="en-US" sz="3600" dirty="0"/>
              <a:t>A substantial fraction of Autism may be highly inheritable but not inherited.</a:t>
            </a:r>
          </a:p>
          <a:p>
            <a:pPr marL="0" indent="0">
              <a:buNone/>
            </a:pPr>
            <a:endParaRPr lang="en-US" sz="3600" dirty="0"/>
          </a:p>
          <a:p>
            <a:pPr>
              <a:buFont typeface="Wingdings" panose="05000000000000000000" pitchFamily="2" charset="2"/>
              <a:buChar char="Ø"/>
            </a:pPr>
            <a:r>
              <a:rPr lang="en-US" sz="3600" dirty="0"/>
              <a:t> Mutations that cases Autism is not present in the parental genome.</a:t>
            </a:r>
            <a:r>
              <a:rPr lang="en-US" dirty="0"/>
              <a:t>  </a:t>
            </a:r>
          </a:p>
        </p:txBody>
      </p:sp>
    </p:spTree>
    <p:extLst>
      <p:ext uri="{BB962C8B-B14F-4D97-AF65-F5344CB8AC3E}">
        <p14:creationId xmlns:p14="http://schemas.microsoft.com/office/powerpoint/2010/main" val="2703801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29042-EB90-43D4-8147-A854EF23F1F3}"/>
              </a:ext>
            </a:extLst>
          </p:cNvPr>
          <p:cNvSpPr>
            <a:spLocks noGrp="1"/>
          </p:cNvSpPr>
          <p:nvPr>
            <p:ph type="title"/>
          </p:nvPr>
        </p:nvSpPr>
        <p:spPr>
          <a:xfrm>
            <a:off x="646111" y="452718"/>
            <a:ext cx="10515600" cy="986338"/>
          </a:xfrm>
        </p:spPr>
        <p:txBody>
          <a:bodyPr>
            <a:normAutofit fontScale="90000"/>
          </a:bodyPr>
          <a:lstStyle/>
          <a:p>
            <a:r>
              <a:rPr lang="en-US" sz="5400" b="1" dirty="0"/>
              <a:t>Affect of Brain Pathology on ASD</a:t>
            </a:r>
          </a:p>
        </p:txBody>
      </p:sp>
      <p:sp>
        <p:nvSpPr>
          <p:cNvPr id="3" name="Content Placeholder 2">
            <a:extLst>
              <a:ext uri="{FF2B5EF4-FFF2-40B4-BE49-F238E27FC236}">
                <a16:creationId xmlns:a16="http://schemas.microsoft.com/office/drawing/2014/main" id="{7C3F8195-45CF-46BC-9CA4-49D967BDA373}"/>
              </a:ext>
            </a:extLst>
          </p:cNvPr>
          <p:cNvSpPr>
            <a:spLocks noGrp="1"/>
          </p:cNvSpPr>
          <p:nvPr>
            <p:ph idx="1"/>
          </p:nvPr>
        </p:nvSpPr>
        <p:spPr>
          <a:xfrm>
            <a:off x="838200" y="1439056"/>
            <a:ext cx="10707689" cy="5053819"/>
          </a:xfrm>
        </p:spPr>
        <p:txBody>
          <a:bodyPr>
            <a:noAutofit/>
          </a:bodyPr>
          <a:lstStyle/>
          <a:p>
            <a:pPr algn="just">
              <a:buFont typeface="Wingdings" panose="05000000000000000000" pitchFamily="2" charset="2"/>
              <a:buChar char="Ø"/>
            </a:pPr>
            <a:r>
              <a:rPr lang="en-US" sz="3600" dirty="0"/>
              <a:t>It is widely accepted that Autism has a biological basis.</a:t>
            </a:r>
          </a:p>
          <a:p>
            <a:pPr algn="just">
              <a:buFont typeface="Wingdings" panose="05000000000000000000" pitchFamily="2" charset="2"/>
              <a:buChar char="Ø"/>
            </a:pPr>
            <a:r>
              <a:rPr lang="en-US" sz="3600" dirty="0"/>
              <a:t>Many anomalies exist in the Anatomy &amp; physiology of Autistic brain.</a:t>
            </a:r>
          </a:p>
          <a:p>
            <a:pPr algn="just">
              <a:buFont typeface="Wingdings" panose="05000000000000000000" pitchFamily="2" charset="2"/>
              <a:buChar char="Ø"/>
            </a:pPr>
            <a:r>
              <a:rPr lang="en-US" sz="3600" dirty="0"/>
              <a:t>In addition a variety of non-genetic pathological conditions especially those, that occur during parental development can produce symptoms of Autism. </a:t>
            </a:r>
          </a:p>
        </p:txBody>
      </p:sp>
    </p:spTree>
    <p:extLst>
      <p:ext uri="{BB962C8B-B14F-4D97-AF65-F5344CB8AC3E}">
        <p14:creationId xmlns:p14="http://schemas.microsoft.com/office/powerpoint/2010/main" val="3984985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EACC3-C3B8-4210-801B-4D04B5526E70}"/>
              </a:ext>
            </a:extLst>
          </p:cNvPr>
          <p:cNvSpPr>
            <a:spLocks noGrp="1"/>
          </p:cNvSpPr>
          <p:nvPr>
            <p:ph type="title"/>
          </p:nvPr>
        </p:nvSpPr>
        <p:spPr>
          <a:xfrm>
            <a:off x="838200" y="155263"/>
            <a:ext cx="10515600" cy="954010"/>
          </a:xfrm>
        </p:spPr>
        <p:txBody>
          <a:bodyPr>
            <a:normAutofit fontScale="90000"/>
          </a:bodyPr>
          <a:lstStyle/>
          <a:p>
            <a:r>
              <a:rPr lang="en-US" sz="6000" b="1" dirty="0"/>
              <a:t>Sub Types of ASD</a:t>
            </a:r>
          </a:p>
        </p:txBody>
      </p:sp>
      <p:sp>
        <p:nvSpPr>
          <p:cNvPr id="3" name="Content Placeholder 2">
            <a:extLst>
              <a:ext uri="{FF2B5EF4-FFF2-40B4-BE49-F238E27FC236}">
                <a16:creationId xmlns:a16="http://schemas.microsoft.com/office/drawing/2014/main" id="{E4203C3D-D643-43F9-B6A7-753230564116}"/>
              </a:ext>
            </a:extLst>
          </p:cNvPr>
          <p:cNvSpPr>
            <a:spLocks noGrp="1"/>
          </p:cNvSpPr>
          <p:nvPr>
            <p:ph idx="1"/>
          </p:nvPr>
        </p:nvSpPr>
        <p:spPr>
          <a:xfrm>
            <a:off x="838200" y="1109273"/>
            <a:ext cx="10515600" cy="5426438"/>
          </a:xfrm>
        </p:spPr>
        <p:txBody>
          <a:bodyPr>
            <a:noAutofit/>
          </a:bodyPr>
          <a:lstStyle/>
          <a:p>
            <a:pPr marL="0" indent="0">
              <a:buNone/>
            </a:pPr>
            <a:r>
              <a:rPr lang="en-US" sz="2400" b="1" dirty="0"/>
              <a:t>Asperger Syndrome:</a:t>
            </a:r>
          </a:p>
          <a:p>
            <a:pPr marL="0" indent="0">
              <a:buNone/>
            </a:pPr>
            <a:r>
              <a:rPr lang="en-US" sz="2400" dirty="0"/>
              <a:t>                 It is relatively less severe and newly diagnosis in the field of ASD, it was named in the honor of Hans Asperger, an Autism psychiatrist &amp; pediatrician.</a:t>
            </a:r>
          </a:p>
          <a:p>
            <a:pPr marL="0" indent="0">
              <a:buNone/>
            </a:pPr>
            <a:r>
              <a:rPr lang="en-US" sz="2400" b="1" dirty="0"/>
              <a:t>Rett’s Disorder: </a:t>
            </a:r>
          </a:p>
          <a:p>
            <a:pPr marL="0" indent="0">
              <a:buNone/>
            </a:pPr>
            <a:r>
              <a:rPr lang="en-US" sz="2400" b="1" dirty="0"/>
              <a:t>          </a:t>
            </a:r>
            <a:r>
              <a:rPr lang="en-US" sz="2400" dirty="0"/>
              <a:t>It is genetic neurological syndrome seen in girls that accompanies an arrest of normal brain development that occur during infancy.</a:t>
            </a:r>
          </a:p>
          <a:p>
            <a:pPr marL="0" indent="0">
              <a:buNone/>
            </a:pPr>
            <a:r>
              <a:rPr lang="en-US" sz="2400" b="1" dirty="0"/>
              <a:t>Childhood Disintegrative Disorder:</a:t>
            </a:r>
          </a:p>
          <a:p>
            <a:pPr marL="0" indent="0">
              <a:buNone/>
            </a:pPr>
            <a:r>
              <a:rPr lang="en-US" sz="2400" b="1" dirty="0"/>
              <a:t>         </a:t>
            </a:r>
            <a:r>
              <a:rPr lang="en-US" sz="2400" dirty="0"/>
              <a:t>Children with Childhood Disintegrative Disorder show normal intellectual and social development and then, some times between the ages of 2 to 10 years, show a severe regression into Autism. </a:t>
            </a:r>
          </a:p>
          <a:p>
            <a:pPr marL="0" indent="0">
              <a:buNone/>
            </a:pPr>
            <a:endParaRPr lang="en-US" sz="2400" b="1" dirty="0"/>
          </a:p>
          <a:p>
            <a:pPr marL="0" indent="0">
              <a:buNone/>
            </a:pPr>
            <a:r>
              <a:rPr lang="en-US" sz="2400" b="1" dirty="0"/>
              <a:t> </a:t>
            </a:r>
          </a:p>
        </p:txBody>
      </p:sp>
    </p:spTree>
    <p:extLst>
      <p:ext uri="{BB962C8B-B14F-4D97-AF65-F5344CB8AC3E}">
        <p14:creationId xmlns:p14="http://schemas.microsoft.com/office/powerpoint/2010/main" val="868845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A0CE0-87F4-44BC-A830-A2BDEFD29A0E}"/>
              </a:ext>
            </a:extLst>
          </p:cNvPr>
          <p:cNvSpPr>
            <a:spLocks noGrp="1"/>
          </p:cNvSpPr>
          <p:nvPr>
            <p:ph type="title"/>
          </p:nvPr>
        </p:nvSpPr>
        <p:spPr/>
        <p:txBody>
          <a:bodyPr/>
          <a:lstStyle/>
          <a:p>
            <a:r>
              <a:rPr lang="en-US" sz="6000" b="1" dirty="0"/>
              <a:t>Treatment of ASD</a:t>
            </a:r>
          </a:p>
        </p:txBody>
      </p:sp>
      <p:sp>
        <p:nvSpPr>
          <p:cNvPr id="3" name="Content Placeholder 2">
            <a:extLst>
              <a:ext uri="{FF2B5EF4-FFF2-40B4-BE49-F238E27FC236}">
                <a16:creationId xmlns:a16="http://schemas.microsoft.com/office/drawing/2014/main" id="{10816D92-4D1C-4FC9-892A-04346CED97E3}"/>
              </a:ext>
            </a:extLst>
          </p:cNvPr>
          <p:cNvSpPr>
            <a:spLocks noGrp="1"/>
          </p:cNvSpPr>
          <p:nvPr>
            <p:ph sz="half" idx="1"/>
          </p:nvPr>
        </p:nvSpPr>
        <p:spPr>
          <a:xfrm>
            <a:off x="478302" y="2023928"/>
            <a:ext cx="6780627" cy="4067383"/>
          </a:xfrm>
        </p:spPr>
        <p:txBody>
          <a:bodyPr>
            <a:normAutofit/>
          </a:bodyPr>
          <a:lstStyle/>
          <a:p>
            <a:pPr>
              <a:buFont typeface="Wingdings" panose="05000000000000000000" pitchFamily="2" charset="2"/>
              <a:buChar char="v"/>
            </a:pPr>
            <a:r>
              <a:rPr lang="en-US" sz="3600" dirty="0"/>
              <a:t>Applied behavior analysis.</a:t>
            </a:r>
          </a:p>
          <a:p>
            <a:pPr>
              <a:buFont typeface="Wingdings" panose="05000000000000000000" pitchFamily="2" charset="2"/>
              <a:buChar char="v"/>
            </a:pPr>
            <a:r>
              <a:rPr lang="en-US" sz="3600" dirty="0"/>
              <a:t>Cognitive behavior therapy.</a:t>
            </a:r>
          </a:p>
          <a:p>
            <a:pPr>
              <a:buFont typeface="Wingdings" panose="05000000000000000000" pitchFamily="2" charset="2"/>
              <a:buChar char="v"/>
            </a:pPr>
            <a:r>
              <a:rPr lang="en-US" sz="3600" dirty="0"/>
              <a:t>Social skills training.</a:t>
            </a:r>
          </a:p>
          <a:p>
            <a:pPr>
              <a:buFont typeface="Wingdings" panose="05000000000000000000" pitchFamily="2" charset="2"/>
              <a:buChar char="v"/>
            </a:pPr>
            <a:r>
              <a:rPr lang="en-US" sz="3600" dirty="0"/>
              <a:t>Sensory integration therapy.</a:t>
            </a:r>
          </a:p>
          <a:p>
            <a:pPr>
              <a:buFont typeface="Wingdings" panose="05000000000000000000" pitchFamily="2" charset="2"/>
              <a:buChar char="v"/>
            </a:pPr>
            <a:r>
              <a:rPr lang="en-US" sz="3600" dirty="0"/>
              <a:t>Speech therapy.</a:t>
            </a:r>
          </a:p>
        </p:txBody>
      </p:sp>
      <p:pic>
        <p:nvPicPr>
          <p:cNvPr id="5" name="Content Placeholder 4">
            <a:extLst>
              <a:ext uri="{FF2B5EF4-FFF2-40B4-BE49-F238E27FC236}">
                <a16:creationId xmlns:a16="http://schemas.microsoft.com/office/drawing/2014/main" id="{F93D625B-2B10-4607-BA83-F7B86C0417C1}"/>
              </a:ext>
            </a:extLst>
          </p:cNvPr>
          <p:cNvPicPr>
            <a:picLocks noGrp="1" noChangeAspect="1"/>
          </p:cNvPicPr>
          <p:nvPr>
            <p:ph sz="half" idx="2"/>
          </p:nvPr>
        </p:nvPicPr>
        <p:blipFill>
          <a:blip r:embed="rId2"/>
          <a:stretch>
            <a:fillRect/>
          </a:stretch>
        </p:blipFill>
        <p:spPr>
          <a:xfrm>
            <a:off x="7258929" y="1730326"/>
            <a:ext cx="4933071" cy="4515729"/>
          </a:xfrm>
          <a:prstGeom prst="rect">
            <a:avLst/>
          </a:prstGeom>
        </p:spPr>
      </p:pic>
    </p:spTree>
    <p:extLst>
      <p:ext uri="{BB962C8B-B14F-4D97-AF65-F5344CB8AC3E}">
        <p14:creationId xmlns:p14="http://schemas.microsoft.com/office/powerpoint/2010/main" val="500767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FB5FC91-ABFF-4039-96F7-E7925FEF58D8}"/>
              </a:ext>
            </a:extLst>
          </p:cNvPr>
          <p:cNvSpPr>
            <a:spLocks noGrp="1"/>
          </p:cNvSpPr>
          <p:nvPr>
            <p:ph type="title"/>
          </p:nvPr>
        </p:nvSpPr>
        <p:spPr/>
        <p:txBody>
          <a:bodyPr/>
          <a:lstStyle/>
          <a:p>
            <a:r>
              <a:rPr lang="en-US" dirty="0"/>
              <a:t>What Have We Learned…?</a:t>
            </a:r>
          </a:p>
        </p:txBody>
      </p:sp>
      <p:sp>
        <p:nvSpPr>
          <p:cNvPr id="6" name="Text Placeholder 5">
            <a:extLst>
              <a:ext uri="{FF2B5EF4-FFF2-40B4-BE49-F238E27FC236}">
                <a16:creationId xmlns:a16="http://schemas.microsoft.com/office/drawing/2014/main" id="{27BD1315-DE4B-4B8D-9E5F-19EB04ACD3D4}"/>
              </a:ext>
            </a:extLst>
          </p:cNvPr>
          <p:cNvSpPr>
            <a:spLocks noGrp="1"/>
          </p:cNvSpPr>
          <p:nvPr>
            <p:ph idx="1"/>
          </p:nvPr>
        </p:nvSpPr>
        <p:spPr>
          <a:xfrm>
            <a:off x="645130" y="1378226"/>
            <a:ext cx="10022870" cy="5194852"/>
          </a:xfrm>
        </p:spPr>
        <p:txBody>
          <a:bodyPr/>
          <a:lstStyle/>
          <a:p>
            <a:r>
              <a:rPr lang="en-US" sz="3200" b="1" dirty="0"/>
              <a:t>ASD</a:t>
            </a:r>
          </a:p>
        </p:txBody>
      </p:sp>
      <p:sp>
        <p:nvSpPr>
          <p:cNvPr id="9" name="Text Placeholder 8">
            <a:extLst>
              <a:ext uri="{FF2B5EF4-FFF2-40B4-BE49-F238E27FC236}">
                <a16:creationId xmlns:a16="http://schemas.microsoft.com/office/drawing/2014/main" id="{7F398458-1814-4D09-8812-9991912429B4}"/>
              </a:ext>
            </a:extLst>
          </p:cNvPr>
          <p:cNvSpPr>
            <a:spLocks noGrp="1"/>
          </p:cNvSpPr>
          <p:nvPr>
            <p:ph type="body" sz="half" idx="4294967295"/>
          </p:nvPr>
        </p:nvSpPr>
        <p:spPr>
          <a:xfrm>
            <a:off x="0" y="2109788"/>
            <a:ext cx="10514013" cy="4295775"/>
          </a:xfrm>
        </p:spPr>
        <p:txBody>
          <a:bodyPr>
            <a:normAutofit lnSpcReduction="10000"/>
          </a:bodyPr>
          <a:lstStyle/>
          <a:p>
            <a:r>
              <a:rPr lang="en-US" sz="2800" dirty="0"/>
              <a:t>Mental disorder , characterized by difficulty in social interaction &amp; communication, restricted and repetitive behavior .</a:t>
            </a:r>
          </a:p>
          <a:p>
            <a:r>
              <a:rPr lang="en-US" sz="3600" b="1" dirty="0"/>
              <a:t>Causes:</a:t>
            </a:r>
          </a:p>
          <a:p>
            <a:r>
              <a:rPr lang="en-US" sz="3600" dirty="0"/>
              <a:t>     </a:t>
            </a:r>
            <a:r>
              <a:rPr lang="en-US" sz="2800" dirty="0"/>
              <a:t>Heritability, genetic mutation, viral infection, low birth rate.</a:t>
            </a:r>
            <a:endParaRPr lang="en-US" sz="3200" dirty="0"/>
          </a:p>
          <a:p>
            <a:r>
              <a:rPr lang="en-US" sz="3600" b="1" dirty="0"/>
              <a:t>Treatments:</a:t>
            </a:r>
          </a:p>
          <a:p>
            <a:r>
              <a:rPr lang="en-US" sz="2800" dirty="0"/>
              <a:t>Behavioral therapy, CBT, sensory integration therapy.</a:t>
            </a:r>
          </a:p>
          <a:p>
            <a:endParaRPr lang="en-US" sz="3600" b="1" dirty="0"/>
          </a:p>
          <a:p>
            <a:endParaRPr lang="en-US" sz="2800" b="1" dirty="0"/>
          </a:p>
        </p:txBody>
      </p:sp>
    </p:spTree>
    <p:extLst>
      <p:ext uri="{BB962C8B-B14F-4D97-AF65-F5344CB8AC3E}">
        <p14:creationId xmlns:p14="http://schemas.microsoft.com/office/powerpoint/2010/main" val="3079469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17541A-2134-485C-A5A2-B8AFFE89B9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5658" y="0"/>
            <a:ext cx="6406342" cy="5552902"/>
          </a:xfrm>
          <a:prstGeom prst="rect">
            <a:avLst/>
          </a:prstGeom>
        </p:spPr>
      </p:pic>
      <p:sp>
        <p:nvSpPr>
          <p:cNvPr id="8" name="TextBox 7">
            <a:extLst>
              <a:ext uri="{FF2B5EF4-FFF2-40B4-BE49-F238E27FC236}">
                <a16:creationId xmlns:a16="http://schemas.microsoft.com/office/drawing/2014/main" id="{663FA29E-863B-4EEC-BAF1-43A126FD95CA}"/>
              </a:ext>
            </a:extLst>
          </p:cNvPr>
          <p:cNvSpPr txBox="1"/>
          <p:nvPr/>
        </p:nvSpPr>
        <p:spPr>
          <a:xfrm>
            <a:off x="0" y="5875450"/>
            <a:ext cx="12192000" cy="1015663"/>
          </a:xfrm>
          <a:prstGeom prst="rect">
            <a:avLst/>
          </a:prstGeom>
          <a:noFill/>
        </p:spPr>
        <p:txBody>
          <a:bodyPr wrap="square" rtlCol="0">
            <a:spAutoFit/>
          </a:bodyPr>
          <a:lstStyle/>
          <a:p>
            <a:r>
              <a:rPr lang="en-US" sz="4800" dirty="0">
                <a:solidFill>
                  <a:srgbClr val="92D050"/>
                </a:solidFill>
                <a:latin typeface="Aharoni" panose="02010803020104030203" pitchFamily="2" charset="-79"/>
                <a:cs typeface="Aharoni" panose="02010803020104030203" pitchFamily="2" charset="-79"/>
              </a:rPr>
              <a:t>Stat home, stay safe. </a:t>
            </a:r>
            <a:r>
              <a:rPr lang="en-US" sz="6000" dirty="0">
                <a:solidFill>
                  <a:srgbClr val="92D050"/>
                </a:solidFill>
                <a:latin typeface="Algerian" panose="04020705040A02060702" pitchFamily="82" charset="0"/>
                <a:cs typeface="Aparajita" panose="020B0604020202020204" pitchFamily="34" charset="0"/>
              </a:rPr>
              <a:t>Thank You!</a:t>
            </a:r>
          </a:p>
        </p:txBody>
      </p:sp>
      <p:pic>
        <p:nvPicPr>
          <p:cNvPr id="10" name="Picture 9">
            <a:extLst>
              <a:ext uri="{FF2B5EF4-FFF2-40B4-BE49-F238E27FC236}">
                <a16:creationId xmlns:a16="http://schemas.microsoft.com/office/drawing/2014/main" id="{52E326F5-8557-4EFF-A0BB-E5C6AC4C06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85658" cy="5574916"/>
          </a:xfrm>
          <a:prstGeom prst="rect">
            <a:avLst/>
          </a:prstGeom>
        </p:spPr>
      </p:pic>
    </p:spTree>
    <p:extLst>
      <p:ext uri="{BB962C8B-B14F-4D97-AF65-F5344CB8AC3E}">
        <p14:creationId xmlns:p14="http://schemas.microsoft.com/office/powerpoint/2010/main" val="1149259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70D137E-D9F1-4EF9-A90C-2F55BC072D88}"/>
              </a:ext>
            </a:extLst>
          </p:cNvPr>
          <p:cNvSpPr>
            <a:spLocks noGrp="1"/>
          </p:cNvSpPr>
          <p:nvPr>
            <p:ph type="title"/>
          </p:nvPr>
        </p:nvSpPr>
        <p:spPr>
          <a:xfrm>
            <a:off x="0" y="0"/>
            <a:ext cx="11943470" cy="1828800"/>
          </a:xfrm>
        </p:spPr>
        <p:txBody>
          <a:bodyPr>
            <a:normAutofit fontScale="90000"/>
          </a:bodyPr>
          <a:lstStyle/>
          <a:p>
            <a:r>
              <a:rPr lang="en-US" sz="3600" b="1" dirty="0">
                <a:solidFill>
                  <a:srgbClr val="C00000"/>
                </a:solidFill>
              </a:rPr>
              <a:t>Presentation Topic:</a:t>
            </a:r>
            <a:br>
              <a:rPr lang="en-US" sz="3600" b="1" dirty="0">
                <a:solidFill>
                  <a:srgbClr val="C00000"/>
                </a:solidFill>
              </a:rPr>
            </a:br>
            <a:r>
              <a:rPr lang="en-US" sz="4400" b="1" dirty="0">
                <a:solidFill>
                  <a:schemeClr val="accent1">
                    <a:lumMod val="75000"/>
                  </a:schemeClr>
                </a:solidFill>
              </a:rPr>
              <a:t>               </a:t>
            </a:r>
            <a:r>
              <a:rPr lang="en-US" sz="3600" b="1" dirty="0">
                <a:solidFill>
                  <a:srgbClr val="00B0F0"/>
                </a:solidFill>
              </a:rPr>
              <a:t>Autistic Disorders &amp; Neurochemical Distribution</a:t>
            </a:r>
            <a:br>
              <a:rPr lang="en-US" sz="3600" b="1" dirty="0"/>
            </a:br>
            <a:r>
              <a:rPr lang="en-US" sz="3200" b="1" dirty="0"/>
              <a:t>      </a:t>
            </a:r>
            <a:br>
              <a:rPr lang="en-US" sz="4400" dirty="0">
                <a:solidFill>
                  <a:srgbClr val="00B050"/>
                </a:solidFill>
              </a:rPr>
            </a:br>
            <a:endParaRPr lang="en-US" dirty="0">
              <a:solidFill>
                <a:srgbClr val="00B050"/>
              </a:solidFill>
            </a:endParaRPr>
          </a:p>
        </p:txBody>
      </p:sp>
      <p:sp>
        <p:nvSpPr>
          <p:cNvPr id="8" name="Text Placeholder 7">
            <a:extLst>
              <a:ext uri="{FF2B5EF4-FFF2-40B4-BE49-F238E27FC236}">
                <a16:creationId xmlns:a16="http://schemas.microsoft.com/office/drawing/2014/main" id="{C3DCC12B-B37F-42CE-A87A-02EFFFB8880B}"/>
              </a:ext>
            </a:extLst>
          </p:cNvPr>
          <p:cNvSpPr>
            <a:spLocks noGrp="1"/>
          </p:cNvSpPr>
          <p:nvPr>
            <p:ph type="body" sz="half" idx="2"/>
          </p:nvPr>
        </p:nvSpPr>
        <p:spPr>
          <a:xfrm>
            <a:off x="0" y="1060174"/>
            <a:ext cx="12192000" cy="5797826"/>
          </a:xfrm>
        </p:spPr>
        <p:txBody>
          <a:bodyPr>
            <a:normAutofit fontScale="25000" lnSpcReduction="20000"/>
          </a:bodyPr>
          <a:lstStyle/>
          <a:p>
            <a:r>
              <a:rPr lang="en-US" sz="11200" b="1" dirty="0">
                <a:solidFill>
                  <a:srgbClr val="C00000"/>
                </a:solidFill>
              </a:rPr>
              <a:t>Submitted To:</a:t>
            </a:r>
          </a:p>
          <a:p>
            <a:r>
              <a:rPr lang="en-US" sz="11200" b="1" dirty="0">
                <a:solidFill>
                  <a:srgbClr val="C00000"/>
                </a:solidFill>
              </a:rPr>
              <a:t>                  Dr Fatima </a:t>
            </a:r>
            <a:r>
              <a:rPr lang="en-US" sz="11200" b="1" dirty="0" err="1">
                <a:solidFill>
                  <a:srgbClr val="C00000"/>
                </a:solidFill>
              </a:rPr>
              <a:t>Khuram</a:t>
            </a:r>
            <a:endParaRPr lang="en-US" sz="11200" b="1" dirty="0">
              <a:solidFill>
                <a:srgbClr val="C00000"/>
              </a:solidFill>
            </a:endParaRPr>
          </a:p>
          <a:p>
            <a:r>
              <a:rPr lang="en-US" sz="11200" b="1" dirty="0">
                <a:solidFill>
                  <a:srgbClr val="002060"/>
                </a:solidFill>
              </a:rPr>
              <a:t>Submitted by:</a:t>
            </a:r>
          </a:p>
          <a:p>
            <a:r>
              <a:rPr lang="en-US" sz="11200" b="1" dirty="0">
                <a:solidFill>
                  <a:srgbClr val="C00000"/>
                </a:solidFill>
              </a:rPr>
              <a:t>                 Group C</a:t>
            </a:r>
          </a:p>
          <a:p>
            <a:r>
              <a:rPr lang="en-US" sz="11200" b="1" dirty="0">
                <a:solidFill>
                  <a:srgbClr val="00B050"/>
                </a:solidFill>
              </a:rPr>
              <a:t>                  </a:t>
            </a:r>
            <a:r>
              <a:rPr lang="en-US" sz="11200" b="1" dirty="0">
                <a:solidFill>
                  <a:schemeClr val="accent3"/>
                </a:solidFill>
              </a:rPr>
              <a:t>Hafiz Muhammad Nadeem (Roll No. 006)</a:t>
            </a:r>
          </a:p>
          <a:p>
            <a:r>
              <a:rPr lang="en-US" sz="11200" b="1" dirty="0">
                <a:solidFill>
                  <a:schemeClr val="accent2"/>
                </a:solidFill>
              </a:rPr>
              <a:t>                  Lakhi Anmol                           (Roll No. 008)</a:t>
            </a:r>
          </a:p>
          <a:p>
            <a:r>
              <a:rPr lang="en-US" sz="11200" b="1" dirty="0"/>
              <a:t>                  </a:t>
            </a:r>
            <a:r>
              <a:rPr lang="en-US" sz="11200" b="1" dirty="0">
                <a:solidFill>
                  <a:schemeClr val="accent1"/>
                </a:solidFill>
              </a:rPr>
              <a:t>Sana Saleem                          (Roll No. 019)</a:t>
            </a:r>
          </a:p>
          <a:p>
            <a:r>
              <a:rPr lang="en-US" sz="11200" b="1" dirty="0"/>
              <a:t>                  </a:t>
            </a:r>
            <a:r>
              <a:rPr lang="en-US" sz="11200" b="1" dirty="0">
                <a:solidFill>
                  <a:schemeClr val="accent3">
                    <a:lumMod val="75000"/>
                  </a:schemeClr>
                </a:solidFill>
              </a:rPr>
              <a:t>Tooba Safdar                          (Ro;; No. 015)</a:t>
            </a:r>
          </a:p>
          <a:p>
            <a:r>
              <a:rPr lang="en-US" sz="11200" b="1" dirty="0"/>
              <a:t>                  </a:t>
            </a:r>
            <a:r>
              <a:rPr lang="en-US" sz="11200" b="1" dirty="0">
                <a:solidFill>
                  <a:srgbClr val="FFFF00"/>
                </a:solidFill>
              </a:rPr>
              <a:t>Hafiza Sitara Jameel              (Roll No. 032)                </a:t>
            </a:r>
          </a:p>
          <a:p>
            <a:r>
              <a:rPr lang="en-US" sz="12800" b="1" dirty="0">
                <a:solidFill>
                  <a:srgbClr val="FFFF00"/>
                </a:solidFill>
              </a:rPr>
              <a:t>                </a:t>
            </a:r>
            <a:r>
              <a:rPr lang="en-US" sz="11200" b="1" dirty="0">
                <a:solidFill>
                  <a:srgbClr val="D60093"/>
                </a:solidFill>
              </a:rPr>
              <a:t>Misbah Jameel                      (Roll No. 033)</a:t>
            </a:r>
          </a:p>
          <a:p>
            <a:r>
              <a:rPr lang="en-US" sz="9600" b="1" dirty="0">
                <a:solidFill>
                  <a:srgbClr val="00B050"/>
                </a:solidFill>
                <a:latin typeface="Algerian" panose="04020705040A02060702" pitchFamily="82" charset="0"/>
                <a:cs typeface="Arabic Typesetting" panose="03020402040406030203" pitchFamily="66" charset="-78"/>
              </a:rPr>
              <a:t>       Department of Applied psychology, Faculty of Education, IUB, Bwp.</a:t>
            </a:r>
            <a:endParaRPr lang="en-US" sz="11200" b="1" dirty="0">
              <a:solidFill>
                <a:srgbClr val="00B050"/>
              </a:solidFill>
              <a:latin typeface="Algerian" panose="04020705040A02060702" pitchFamily="82" charset="0"/>
              <a:cs typeface="Arabic Typesetting" panose="03020402040406030203" pitchFamily="66" charset="-78"/>
            </a:endParaRPr>
          </a:p>
          <a:p>
            <a:r>
              <a:rPr lang="en-US" sz="800" b="1" dirty="0">
                <a:solidFill>
                  <a:srgbClr val="00B050"/>
                </a:solidFill>
                <a:latin typeface="Algerian" panose="04020705040A02060702" pitchFamily="82" charset="0"/>
                <a:cs typeface="Arabic Typesetting" panose="03020402040406030203" pitchFamily="66" charset="-78"/>
              </a:rPr>
              <a:t>      </a:t>
            </a:r>
            <a:endParaRPr lang="en-US" sz="1600" b="1" dirty="0">
              <a:solidFill>
                <a:srgbClr val="00B050"/>
              </a:solidFill>
              <a:latin typeface="Algerian" panose="04020705040A02060702" pitchFamily="82" charset="0"/>
              <a:cs typeface="Arabic Typesetting" panose="03020402040406030203" pitchFamily="66" charset="-78"/>
            </a:endParaRPr>
          </a:p>
        </p:txBody>
      </p:sp>
      <p:pic>
        <p:nvPicPr>
          <p:cNvPr id="3" name="Picture 2">
            <a:extLst>
              <a:ext uri="{FF2B5EF4-FFF2-40B4-BE49-F238E27FC236}">
                <a16:creationId xmlns:a16="http://schemas.microsoft.com/office/drawing/2014/main" id="{ED70070E-DE33-42D8-A406-6DC122C7EF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9286" y="3061252"/>
            <a:ext cx="2822713" cy="27365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95860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0870C-1BCE-46BE-A9F0-E9EF8B43B91B}"/>
              </a:ext>
            </a:extLst>
          </p:cNvPr>
          <p:cNvSpPr>
            <a:spLocks noGrp="1"/>
          </p:cNvSpPr>
          <p:nvPr>
            <p:ph type="title"/>
          </p:nvPr>
        </p:nvSpPr>
        <p:spPr/>
        <p:txBody>
          <a:bodyPr/>
          <a:lstStyle/>
          <a:p>
            <a:r>
              <a:rPr lang="en-US" sz="4800" b="1" dirty="0"/>
              <a:t>What we Have To Discuss?</a:t>
            </a:r>
          </a:p>
        </p:txBody>
      </p:sp>
      <p:sp>
        <p:nvSpPr>
          <p:cNvPr id="5" name="Text Placeholder 4">
            <a:extLst>
              <a:ext uri="{FF2B5EF4-FFF2-40B4-BE49-F238E27FC236}">
                <a16:creationId xmlns:a16="http://schemas.microsoft.com/office/drawing/2014/main" id="{1BBC06D9-9A55-4ECE-A621-7806241D3BC6}"/>
              </a:ext>
            </a:extLst>
          </p:cNvPr>
          <p:cNvSpPr>
            <a:spLocks noGrp="1"/>
          </p:cNvSpPr>
          <p:nvPr>
            <p:ph idx="1"/>
          </p:nvPr>
        </p:nvSpPr>
        <p:spPr>
          <a:xfrm>
            <a:off x="878383" y="1656522"/>
            <a:ext cx="8946541" cy="4748760"/>
          </a:xfrm>
        </p:spPr>
        <p:txBody>
          <a:bodyPr/>
          <a:lstStyle/>
          <a:p>
            <a:r>
              <a:rPr lang="en-US" sz="3200" b="1" dirty="0"/>
              <a:t>ASD</a:t>
            </a:r>
          </a:p>
        </p:txBody>
      </p:sp>
      <p:sp>
        <p:nvSpPr>
          <p:cNvPr id="7" name="Text Placeholder 6">
            <a:extLst>
              <a:ext uri="{FF2B5EF4-FFF2-40B4-BE49-F238E27FC236}">
                <a16:creationId xmlns:a16="http://schemas.microsoft.com/office/drawing/2014/main" id="{3EC3DCB7-8B0D-4952-94DC-3B02531D3B0B}"/>
              </a:ext>
            </a:extLst>
          </p:cNvPr>
          <p:cNvSpPr>
            <a:spLocks noGrp="1"/>
          </p:cNvSpPr>
          <p:nvPr>
            <p:ph type="body" sz="half" idx="4294967295"/>
          </p:nvPr>
        </p:nvSpPr>
        <p:spPr>
          <a:xfrm>
            <a:off x="874897" y="2405112"/>
            <a:ext cx="8947150" cy="4248150"/>
          </a:xfrm>
        </p:spPr>
        <p:txBody>
          <a:bodyPr numCol="1">
            <a:normAutofit lnSpcReduction="10000"/>
          </a:bodyPr>
          <a:lstStyle/>
          <a:p>
            <a:pPr marL="285750" indent="-285750">
              <a:buFont typeface="Wingdings" panose="05000000000000000000" pitchFamily="2" charset="2"/>
              <a:buChar char="ü"/>
            </a:pPr>
            <a:r>
              <a:rPr lang="en-US" sz="3900" dirty="0"/>
              <a:t>Introduction</a:t>
            </a:r>
          </a:p>
          <a:p>
            <a:pPr marL="285750" indent="-285750">
              <a:buFont typeface="Wingdings" panose="05000000000000000000" pitchFamily="2" charset="2"/>
              <a:buChar char="ü"/>
            </a:pPr>
            <a:r>
              <a:rPr lang="en-US" sz="3900" dirty="0"/>
              <a:t>Brief history</a:t>
            </a:r>
          </a:p>
          <a:p>
            <a:pPr marL="285750" indent="-285750">
              <a:buFont typeface="Wingdings" panose="05000000000000000000" pitchFamily="2" charset="2"/>
              <a:buChar char="ü"/>
            </a:pPr>
            <a:r>
              <a:rPr lang="en-US" sz="3900" dirty="0"/>
              <a:t>subtypes</a:t>
            </a:r>
          </a:p>
          <a:p>
            <a:pPr marL="285750" indent="-285750">
              <a:buFont typeface="Wingdings" panose="05000000000000000000" pitchFamily="2" charset="2"/>
              <a:buChar char="ü"/>
            </a:pPr>
            <a:r>
              <a:rPr lang="en-US" sz="3900" dirty="0"/>
              <a:t>Symptoms</a:t>
            </a:r>
          </a:p>
          <a:p>
            <a:pPr marL="285750" indent="-285750">
              <a:buFont typeface="Wingdings" panose="05000000000000000000" pitchFamily="2" charset="2"/>
              <a:buChar char="ü"/>
            </a:pPr>
            <a:r>
              <a:rPr lang="en-US" sz="3900" dirty="0"/>
              <a:t>Causes</a:t>
            </a:r>
          </a:p>
          <a:p>
            <a:pPr marL="285750" indent="-285750">
              <a:buFont typeface="Wingdings" panose="05000000000000000000" pitchFamily="2" charset="2"/>
              <a:buChar char="ü"/>
            </a:pPr>
            <a:r>
              <a:rPr lang="en-US" sz="3900" dirty="0"/>
              <a:t>Treatments </a:t>
            </a:r>
          </a:p>
          <a:p>
            <a:pPr marL="285750" indent="-285750">
              <a:buFont typeface="Wingdings" panose="05000000000000000000" pitchFamily="2" charset="2"/>
              <a:buChar char="ü"/>
            </a:pPr>
            <a:endParaRPr lang="en-US" dirty="0"/>
          </a:p>
        </p:txBody>
      </p:sp>
      <p:pic>
        <p:nvPicPr>
          <p:cNvPr id="17" name="Picture 16">
            <a:extLst>
              <a:ext uri="{FF2B5EF4-FFF2-40B4-BE49-F238E27FC236}">
                <a16:creationId xmlns:a16="http://schemas.microsoft.com/office/drawing/2014/main" id="{B9601F4C-DBF1-483E-A251-22FECEDB659A}"/>
              </a:ext>
            </a:extLst>
          </p:cNvPr>
          <p:cNvPicPr>
            <a:picLocks noChangeAspect="1"/>
          </p:cNvPicPr>
          <p:nvPr/>
        </p:nvPicPr>
        <p:blipFill>
          <a:blip r:embed="rId2"/>
          <a:stretch>
            <a:fillRect/>
          </a:stretch>
        </p:blipFill>
        <p:spPr>
          <a:xfrm>
            <a:off x="5348472" y="1853249"/>
            <a:ext cx="4822470" cy="2352711"/>
          </a:xfrm>
          <a:prstGeom prst="rect">
            <a:avLst/>
          </a:prstGeom>
        </p:spPr>
      </p:pic>
      <p:pic>
        <p:nvPicPr>
          <p:cNvPr id="18" name="Picture 17">
            <a:extLst>
              <a:ext uri="{FF2B5EF4-FFF2-40B4-BE49-F238E27FC236}">
                <a16:creationId xmlns:a16="http://schemas.microsoft.com/office/drawing/2014/main" id="{79880189-57C8-48E2-8271-95BD026A8AD1}"/>
              </a:ext>
            </a:extLst>
          </p:cNvPr>
          <p:cNvPicPr>
            <a:picLocks noChangeAspect="1"/>
          </p:cNvPicPr>
          <p:nvPr/>
        </p:nvPicPr>
        <p:blipFill>
          <a:blip r:embed="rId3"/>
          <a:stretch>
            <a:fillRect/>
          </a:stretch>
        </p:blipFill>
        <p:spPr>
          <a:xfrm>
            <a:off x="5348472" y="4178105"/>
            <a:ext cx="4822470" cy="2352711"/>
          </a:xfrm>
          <a:prstGeom prst="rect">
            <a:avLst/>
          </a:prstGeom>
        </p:spPr>
      </p:pic>
    </p:spTree>
    <p:extLst>
      <p:ext uri="{BB962C8B-B14F-4D97-AF65-F5344CB8AC3E}">
        <p14:creationId xmlns:p14="http://schemas.microsoft.com/office/powerpoint/2010/main" val="378917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E1B83F18-F8FF-4299-87AE-9F4A67F5F64C}"/>
              </a:ext>
            </a:extLst>
          </p:cNvPr>
          <p:cNvSpPr>
            <a:spLocks noGrp="1"/>
          </p:cNvSpPr>
          <p:nvPr>
            <p:ph type="title"/>
          </p:nvPr>
        </p:nvSpPr>
        <p:spPr/>
        <p:txBody>
          <a:bodyPr/>
          <a:lstStyle/>
          <a:p>
            <a:r>
              <a:rPr lang="en-US" sz="4400" dirty="0"/>
              <a:t>What Is Autism?</a:t>
            </a:r>
            <a:endParaRPr lang="en-US" dirty="0"/>
          </a:p>
        </p:txBody>
      </p:sp>
      <p:sp>
        <p:nvSpPr>
          <p:cNvPr id="10" name="Content Placeholder 9">
            <a:extLst>
              <a:ext uri="{FF2B5EF4-FFF2-40B4-BE49-F238E27FC236}">
                <a16:creationId xmlns:a16="http://schemas.microsoft.com/office/drawing/2014/main" id="{15977E84-47C3-4E98-990C-5D36786464BB}"/>
              </a:ext>
            </a:extLst>
          </p:cNvPr>
          <p:cNvSpPr>
            <a:spLocks noGrp="1"/>
          </p:cNvSpPr>
          <p:nvPr>
            <p:ph sz="half" idx="1"/>
          </p:nvPr>
        </p:nvSpPr>
        <p:spPr/>
        <p:txBody>
          <a:bodyPr>
            <a:normAutofit/>
          </a:bodyPr>
          <a:lstStyle/>
          <a:p>
            <a:r>
              <a:rPr lang="en-US" sz="2800" dirty="0"/>
              <a:t>Autism is a developmental disorder characterized by difficulty with social interaction and communication and by restricted and reputative behavior. </a:t>
            </a:r>
          </a:p>
          <a:p>
            <a:endParaRPr lang="en-US" dirty="0"/>
          </a:p>
        </p:txBody>
      </p:sp>
      <p:pic>
        <p:nvPicPr>
          <p:cNvPr id="12" name="Content Placeholder 11">
            <a:extLst>
              <a:ext uri="{FF2B5EF4-FFF2-40B4-BE49-F238E27FC236}">
                <a16:creationId xmlns:a16="http://schemas.microsoft.com/office/drawing/2014/main" id="{7AA6C036-BF45-4C74-BDF3-40DBFB0631AB}"/>
              </a:ext>
            </a:extLst>
          </p:cNvPr>
          <p:cNvPicPr>
            <a:picLocks noGrp="1" noChangeAspect="1"/>
          </p:cNvPicPr>
          <p:nvPr>
            <p:ph sz="half" idx="2"/>
          </p:nvPr>
        </p:nvPicPr>
        <p:blipFill rotWithShape="1">
          <a:blip r:embed="rId2"/>
          <a:srcRect b="6556"/>
          <a:stretch/>
        </p:blipFill>
        <p:spPr>
          <a:xfrm>
            <a:off x="5613009" y="2060575"/>
            <a:ext cx="5475679" cy="3819720"/>
          </a:xfrm>
          <a:prstGeom prst="rect">
            <a:avLst/>
          </a:prstGeom>
        </p:spPr>
      </p:pic>
    </p:spTree>
    <p:extLst>
      <p:ext uri="{BB962C8B-B14F-4D97-AF65-F5344CB8AC3E}">
        <p14:creationId xmlns:p14="http://schemas.microsoft.com/office/powerpoint/2010/main" val="3328876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B6E73-A5F0-4396-94EA-57190AE7E52E}"/>
              </a:ext>
            </a:extLst>
          </p:cNvPr>
          <p:cNvSpPr>
            <a:spLocks noGrp="1"/>
          </p:cNvSpPr>
          <p:nvPr>
            <p:ph type="title"/>
          </p:nvPr>
        </p:nvSpPr>
        <p:spPr/>
        <p:txBody>
          <a:bodyPr>
            <a:normAutofit fontScale="90000"/>
          </a:bodyPr>
          <a:lstStyle/>
          <a:p>
            <a:r>
              <a:rPr lang="en-US" sz="4800" b="1" dirty="0"/>
              <a:t>Brief History of Autism Spectrum Disorder</a:t>
            </a:r>
          </a:p>
        </p:txBody>
      </p:sp>
      <p:sp>
        <p:nvSpPr>
          <p:cNvPr id="3" name="Content Placeholder 2">
            <a:extLst>
              <a:ext uri="{FF2B5EF4-FFF2-40B4-BE49-F238E27FC236}">
                <a16:creationId xmlns:a16="http://schemas.microsoft.com/office/drawing/2014/main" id="{F0FC0F60-2491-41D2-B528-2B050FD1B4F8}"/>
              </a:ext>
            </a:extLst>
          </p:cNvPr>
          <p:cNvSpPr>
            <a:spLocks noGrp="1"/>
          </p:cNvSpPr>
          <p:nvPr>
            <p:ph idx="1"/>
          </p:nvPr>
        </p:nvSpPr>
        <p:spPr/>
        <p:txBody>
          <a:bodyPr>
            <a:normAutofit fontScale="92500" lnSpcReduction="20000"/>
          </a:bodyPr>
          <a:lstStyle/>
          <a:p>
            <a:pPr marL="0" indent="0" algn="just">
              <a:buNone/>
            </a:pPr>
            <a:r>
              <a:rPr lang="en-US" sz="5400" b="1" dirty="0"/>
              <a:t>First Case of ASD:</a:t>
            </a:r>
          </a:p>
          <a:p>
            <a:pPr marL="0" indent="0" algn="just">
              <a:buNone/>
            </a:pPr>
            <a:r>
              <a:rPr lang="en-US" sz="5400" dirty="0"/>
              <a:t>                              </a:t>
            </a:r>
            <a:r>
              <a:rPr lang="en-US" sz="4400" dirty="0"/>
              <a:t>Donald Gray Triplett, (born September 8, 1933), was the first diagnosed with Autism. He was first diagnosed by </a:t>
            </a:r>
            <a:r>
              <a:rPr lang="en-US" sz="5400" dirty="0"/>
              <a:t>Leo Kanner</a:t>
            </a:r>
            <a:r>
              <a:rPr lang="en-US" sz="4400" dirty="0"/>
              <a:t>, and was labeled as </a:t>
            </a:r>
            <a:r>
              <a:rPr lang="en-US" sz="4800" dirty="0"/>
              <a:t>“Case 1’’</a:t>
            </a:r>
            <a:endParaRPr lang="en-US" sz="5400" dirty="0"/>
          </a:p>
        </p:txBody>
      </p:sp>
    </p:spTree>
    <p:extLst>
      <p:ext uri="{BB962C8B-B14F-4D97-AF65-F5344CB8AC3E}">
        <p14:creationId xmlns:p14="http://schemas.microsoft.com/office/powerpoint/2010/main" val="4291134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CE1F6-C7AF-468C-B597-B2526127A791}"/>
              </a:ext>
            </a:extLst>
          </p:cNvPr>
          <p:cNvSpPr>
            <a:spLocks noGrp="1"/>
          </p:cNvSpPr>
          <p:nvPr>
            <p:ph type="title" idx="4294967295"/>
          </p:nvPr>
        </p:nvSpPr>
        <p:spPr>
          <a:xfrm>
            <a:off x="0" y="681038"/>
            <a:ext cx="10515600" cy="1325562"/>
          </a:xfrm>
        </p:spPr>
        <p:txBody>
          <a:bodyPr>
            <a:noAutofit/>
          </a:bodyPr>
          <a:lstStyle/>
          <a:p>
            <a:r>
              <a:rPr lang="en-US" sz="5400" dirty="0"/>
              <a:t>When Was Autism First Diagnosed..?</a:t>
            </a:r>
            <a:br>
              <a:rPr lang="en-US" sz="5400" dirty="0"/>
            </a:br>
            <a:endParaRPr lang="en-US" sz="5400" dirty="0"/>
          </a:p>
        </p:txBody>
      </p:sp>
      <p:sp>
        <p:nvSpPr>
          <p:cNvPr id="3" name="Content Placeholder 2">
            <a:extLst>
              <a:ext uri="{FF2B5EF4-FFF2-40B4-BE49-F238E27FC236}">
                <a16:creationId xmlns:a16="http://schemas.microsoft.com/office/drawing/2014/main" id="{49C7061D-96AD-43AC-84D1-761701AA0BBE}"/>
              </a:ext>
            </a:extLst>
          </p:cNvPr>
          <p:cNvSpPr>
            <a:spLocks noGrp="1"/>
          </p:cNvSpPr>
          <p:nvPr>
            <p:ph idx="4294967295"/>
          </p:nvPr>
        </p:nvSpPr>
        <p:spPr>
          <a:xfrm>
            <a:off x="0" y="1825625"/>
            <a:ext cx="10515600" cy="4351338"/>
          </a:xfrm>
        </p:spPr>
        <p:txBody>
          <a:bodyPr>
            <a:normAutofit fontScale="92500" lnSpcReduction="10000"/>
          </a:bodyPr>
          <a:lstStyle/>
          <a:p>
            <a:pPr marL="0" indent="0">
              <a:buNone/>
            </a:pPr>
            <a:endParaRPr lang="en-US" sz="3600" dirty="0"/>
          </a:p>
          <a:p>
            <a:pPr marL="0" indent="0" algn="just">
              <a:buNone/>
            </a:pPr>
            <a:r>
              <a:rPr lang="en-US" sz="3600" dirty="0"/>
              <a:t>          </a:t>
            </a:r>
            <a:r>
              <a:rPr lang="en-US" sz="5400" dirty="0"/>
              <a:t>Leo Kanner</a:t>
            </a:r>
            <a:r>
              <a:rPr lang="en-US" sz="4400" dirty="0"/>
              <a:t> of the Jon Hopkins Hospital first used Autism in its modern sense in English when he introduced the label early infantile Autism in 1943 report of 11 children while striking behavioral similarities.</a:t>
            </a:r>
            <a:endParaRPr lang="en-US" sz="3600" dirty="0"/>
          </a:p>
        </p:txBody>
      </p:sp>
    </p:spTree>
    <p:extLst>
      <p:ext uri="{BB962C8B-B14F-4D97-AF65-F5344CB8AC3E}">
        <p14:creationId xmlns:p14="http://schemas.microsoft.com/office/powerpoint/2010/main" val="3345985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BC6D8-33BA-41BD-BFA2-FB1D5F4E0AB9}"/>
              </a:ext>
            </a:extLst>
          </p:cNvPr>
          <p:cNvSpPr>
            <a:spLocks noGrp="1"/>
          </p:cNvSpPr>
          <p:nvPr>
            <p:ph type="title"/>
          </p:nvPr>
        </p:nvSpPr>
        <p:spPr>
          <a:xfrm>
            <a:off x="1021080" y="218048"/>
            <a:ext cx="9404723" cy="1160586"/>
          </a:xfrm>
        </p:spPr>
        <p:txBody>
          <a:bodyPr>
            <a:normAutofit/>
          </a:bodyPr>
          <a:lstStyle/>
          <a:p>
            <a:r>
              <a:rPr lang="en-US" sz="6600" b="1" dirty="0"/>
              <a:t>Symptoms of Autism</a:t>
            </a:r>
          </a:p>
        </p:txBody>
      </p:sp>
      <p:sp>
        <p:nvSpPr>
          <p:cNvPr id="3" name="Content Placeholder 2">
            <a:extLst>
              <a:ext uri="{FF2B5EF4-FFF2-40B4-BE49-F238E27FC236}">
                <a16:creationId xmlns:a16="http://schemas.microsoft.com/office/drawing/2014/main" id="{9FFD53DE-6695-4568-AFC5-BFD7CF0E7CD5}"/>
              </a:ext>
            </a:extLst>
          </p:cNvPr>
          <p:cNvSpPr>
            <a:spLocks noGrp="1"/>
          </p:cNvSpPr>
          <p:nvPr>
            <p:ph idx="1"/>
          </p:nvPr>
        </p:nvSpPr>
        <p:spPr>
          <a:xfrm>
            <a:off x="393895" y="1519312"/>
            <a:ext cx="11699631" cy="5120640"/>
          </a:xfrm>
        </p:spPr>
        <p:txBody>
          <a:bodyPr numCol="1">
            <a:normAutofit fontScale="25000" lnSpcReduction="20000"/>
          </a:bodyPr>
          <a:lstStyle/>
          <a:p>
            <a:pPr>
              <a:buFont typeface="Wingdings" panose="05000000000000000000" pitchFamily="2" charset="2"/>
              <a:buChar char="Ø"/>
            </a:pPr>
            <a:r>
              <a:rPr lang="en-US" sz="14400" dirty="0"/>
              <a:t>Abnormal Body posturing or Facial expressions.</a:t>
            </a:r>
          </a:p>
          <a:p>
            <a:pPr>
              <a:buFont typeface="Wingdings" panose="05000000000000000000" pitchFamily="2" charset="2"/>
              <a:buChar char="Ø"/>
            </a:pPr>
            <a:r>
              <a:rPr lang="en-US" sz="14400" dirty="0"/>
              <a:t>Abnormal tone of voice.</a:t>
            </a:r>
          </a:p>
          <a:p>
            <a:pPr>
              <a:buFont typeface="Wingdings" panose="05000000000000000000" pitchFamily="2" charset="2"/>
              <a:buChar char="Ø"/>
            </a:pPr>
            <a:r>
              <a:rPr lang="en-US" sz="14400" dirty="0"/>
              <a:t>Avoidance of eye contact or poor eye contact.</a:t>
            </a:r>
          </a:p>
          <a:p>
            <a:pPr>
              <a:buFont typeface="Wingdings" panose="05000000000000000000" pitchFamily="2" charset="2"/>
              <a:buChar char="Ø"/>
            </a:pPr>
            <a:r>
              <a:rPr lang="en-US" sz="14400" dirty="0"/>
              <a:t>Behavioral Disturbance.</a:t>
            </a:r>
          </a:p>
          <a:p>
            <a:pPr>
              <a:buFont typeface="Wingdings" panose="05000000000000000000" pitchFamily="2" charset="2"/>
              <a:buChar char="Ø"/>
            </a:pPr>
            <a:r>
              <a:rPr lang="en-US" sz="14400" dirty="0"/>
              <a:t>Deficit in language comprehension.</a:t>
            </a:r>
          </a:p>
          <a:p>
            <a:pPr>
              <a:buFont typeface="Wingdings" panose="05000000000000000000" pitchFamily="2" charset="2"/>
              <a:buChar char="Ø"/>
            </a:pPr>
            <a:r>
              <a:rPr lang="en-US" sz="14400" dirty="0"/>
              <a:t>Delay in learning to speak.</a:t>
            </a:r>
          </a:p>
          <a:p>
            <a:pPr>
              <a:buFont typeface="Wingdings" panose="05000000000000000000" pitchFamily="2" charset="2"/>
              <a:buChar char="Ø"/>
            </a:pPr>
            <a:r>
              <a:rPr lang="en-US" sz="14400" dirty="0"/>
              <a:t>Inappropriate social interaction.</a:t>
            </a:r>
          </a:p>
          <a:p>
            <a:pPr>
              <a:buFont typeface="Wingdings" panose="05000000000000000000" pitchFamily="2" charset="2"/>
              <a:buChar char="Ø"/>
            </a:pPr>
            <a:r>
              <a:rPr lang="en-US" sz="14400" dirty="0"/>
              <a:t>Restricted or Repetitive Movements/behavior.</a:t>
            </a:r>
          </a:p>
          <a:p>
            <a:pPr marL="0" indent="0">
              <a:buNone/>
            </a:pPr>
            <a:endParaRPr lang="en-US" sz="14400" dirty="0"/>
          </a:p>
          <a:p>
            <a:pPr>
              <a:buFont typeface="Wingdings" panose="05000000000000000000" pitchFamily="2" charset="2"/>
              <a:buChar char="Ø"/>
            </a:pPr>
            <a:endParaRPr lang="en-US" sz="14400" dirty="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3256970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3217D-84D6-4E94-9396-36B1E9B8433E}"/>
              </a:ext>
            </a:extLst>
          </p:cNvPr>
          <p:cNvSpPr>
            <a:spLocks noGrp="1"/>
          </p:cNvSpPr>
          <p:nvPr>
            <p:ph type="title"/>
          </p:nvPr>
        </p:nvSpPr>
        <p:spPr>
          <a:xfrm>
            <a:off x="646111" y="452718"/>
            <a:ext cx="11227021" cy="1400530"/>
          </a:xfrm>
        </p:spPr>
        <p:txBody>
          <a:bodyPr>
            <a:normAutofit fontScale="90000"/>
          </a:bodyPr>
          <a:lstStyle/>
          <a:p>
            <a:r>
              <a:rPr lang="en-US" sz="5400" b="1" dirty="0"/>
              <a:t>Causes of Autism Spectrum Disorder</a:t>
            </a:r>
          </a:p>
        </p:txBody>
      </p:sp>
      <p:sp>
        <p:nvSpPr>
          <p:cNvPr id="3" name="Content Placeholder 2">
            <a:extLst>
              <a:ext uri="{FF2B5EF4-FFF2-40B4-BE49-F238E27FC236}">
                <a16:creationId xmlns:a16="http://schemas.microsoft.com/office/drawing/2014/main" id="{3C28CEF7-6E7C-442D-93B7-A3C4DA7C825A}"/>
              </a:ext>
            </a:extLst>
          </p:cNvPr>
          <p:cNvSpPr>
            <a:spLocks noGrp="1"/>
          </p:cNvSpPr>
          <p:nvPr>
            <p:ph idx="1"/>
          </p:nvPr>
        </p:nvSpPr>
        <p:spPr>
          <a:xfrm>
            <a:off x="482489" y="1853248"/>
            <a:ext cx="11227021" cy="4801564"/>
          </a:xfrm>
        </p:spPr>
        <p:txBody>
          <a:bodyPr>
            <a:normAutofit/>
          </a:bodyPr>
          <a:lstStyle/>
          <a:p>
            <a:pPr>
              <a:buFont typeface="Wingdings" panose="05000000000000000000" pitchFamily="2" charset="2"/>
              <a:buChar char="v"/>
            </a:pPr>
            <a:r>
              <a:rPr lang="en-US" sz="3600" dirty="0"/>
              <a:t>Having an immediate family member with Autism.</a:t>
            </a:r>
          </a:p>
          <a:p>
            <a:pPr>
              <a:buFont typeface="Wingdings" panose="05000000000000000000" pitchFamily="2" charset="2"/>
              <a:buChar char="v"/>
            </a:pPr>
            <a:r>
              <a:rPr lang="en-US" sz="3600" dirty="0"/>
              <a:t>Genetics mutations.</a:t>
            </a:r>
          </a:p>
          <a:p>
            <a:pPr>
              <a:buFont typeface="Wingdings" panose="05000000000000000000" pitchFamily="2" charset="2"/>
              <a:buChar char="v"/>
            </a:pPr>
            <a:r>
              <a:rPr lang="en-US" sz="3600" dirty="0"/>
              <a:t>Being born to older parents. </a:t>
            </a:r>
          </a:p>
          <a:p>
            <a:pPr>
              <a:buFont typeface="Wingdings" panose="05000000000000000000" pitchFamily="2" charset="2"/>
              <a:buChar char="v"/>
            </a:pPr>
            <a:r>
              <a:rPr lang="en-US" sz="3600" dirty="0"/>
              <a:t>Low birth weight.</a:t>
            </a:r>
          </a:p>
          <a:p>
            <a:pPr>
              <a:buFont typeface="Wingdings" panose="05000000000000000000" pitchFamily="2" charset="2"/>
              <a:buChar char="v"/>
            </a:pPr>
            <a:r>
              <a:rPr lang="en-US" sz="3600" dirty="0"/>
              <a:t>A history of viral infection. </a:t>
            </a:r>
            <a:endParaRPr lang="en-US" sz="3200" dirty="0"/>
          </a:p>
        </p:txBody>
      </p:sp>
      <p:pic>
        <p:nvPicPr>
          <p:cNvPr id="4" name="Picture 3">
            <a:extLst>
              <a:ext uri="{FF2B5EF4-FFF2-40B4-BE49-F238E27FC236}">
                <a16:creationId xmlns:a16="http://schemas.microsoft.com/office/drawing/2014/main" id="{72B148C9-CD5C-4895-A7FD-A434A0FF16D4}"/>
              </a:ext>
            </a:extLst>
          </p:cNvPr>
          <p:cNvPicPr>
            <a:picLocks noChangeAspect="1"/>
          </p:cNvPicPr>
          <p:nvPr/>
        </p:nvPicPr>
        <p:blipFill>
          <a:blip r:embed="rId2"/>
          <a:stretch>
            <a:fillRect/>
          </a:stretch>
        </p:blipFill>
        <p:spPr>
          <a:xfrm>
            <a:off x="7301132" y="2754773"/>
            <a:ext cx="4408378" cy="3519417"/>
          </a:xfrm>
          <a:prstGeom prst="rect">
            <a:avLst/>
          </a:prstGeom>
        </p:spPr>
      </p:pic>
    </p:spTree>
    <p:extLst>
      <p:ext uri="{BB962C8B-B14F-4D97-AF65-F5344CB8AC3E}">
        <p14:creationId xmlns:p14="http://schemas.microsoft.com/office/powerpoint/2010/main" val="1557139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AF8ED-0327-4283-B531-EE49254B2D4D}"/>
              </a:ext>
            </a:extLst>
          </p:cNvPr>
          <p:cNvSpPr>
            <a:spLocks noGrp="1"/>
          </p:cNvSpPr>
          <p:nvPr>
            <p:ph type="title"/>
          </p:nvPr>
        </p:nvSpPr>
        <p:spPr/>
        <p:txBody>
          <a:bodyPr>
            <a:normAutofit/>
          </a:bodyPr>
          <a:lstStyle/>
          <a:p>
            <a:r>
              <a:rPr lang="en-US" sz="4400" b="1" dirty="0"/>
              <a:t>Neurochemical Distribution</a:t>
            </a:r>
          </a:p>
        </p:txBody>
      </p:sp>
      <p:sp>
        <p:nvSpPr>
          <p:cNvPr id="3" name="Content Placeholder 2">
            <a:extLst>
              <a:ext uri="{FF2B5EF4-FFF2-40B4-BE49-F238E27FC236}">
                <a16:creationId xmlns:a16="http://schemas.microsoft.com/office/drawing/2014/main" id="{67BF0D76-AAC1-4D3A-BBC3-983D797C6912}"/>
              </a:ext>
            </a:extLst>
          </p:cNvPr>
          <p:cNvSpPr>
            <a:spLocks noGrp="1"/>
          </p:cNvSpPr>
          <p:nvPr>
            <p:ph sz="half" idx="1"/>
          </p:nvPr>
        </p:nvSpPr>
        <p:spPr>
          <a:xfrm>
            <a:off x="646111" y="1547447"/>
            <a:ext cx="6535445" cy="4857835"/>
          </a:xfrm>
        </p:spPr>
        <p:txBody>
          <a:bodyPr>
            <a:normAutofit fontScale="85000" lnSpcReduction="10000"/>
          </a:bodyPr>
          <a:lstStyle/>
          <a:p>
            <a:pPr>
              <a:buFont typeface="Wingdings" panose="05000000000000000000" pitchFamily="2" charset="2"/>
              <a:buChar char="v"/>
            </a:pPr>
            <a:r>
              <a:rPr lang="en-US" sz="4000" dirty="0"/>
              <a:t>Fragile X-Syndrome</a:t>
            </a:r>
          </a:p>
          <a:p>
            <a:pPr>
              <a:buFont typeface="Wingdings" panose="05000000000000000000" pitchFamily="2" charset="2"/>
              <a:buChar char="Ø"/>
            </a:pPr>
            <a:r>
              <a:rPr lang="en-US" sz="3200" dirty="0"/>
              <a:t>Alternation in the neocortical excitatory/ inhibitory, balance.</a:t>
            </a:r>
          </a:p>
          <a:p>
            <a:pPr>
              <a:buFont typeface="Wingdings" panose="05000000000000000000" pitchFamily="2" charset="2"/>
              <a:buChar char="Ø"/>
            </a:pPr>
            <a:r>
              <a:rPr lang="en-US" sz="3200" dirty="0"/>
              <a:t>Alternation in the long term synaptic plasticity of excitatory synapses.</a:t>
            </a:r>
          </a:p>
          <a:p>
            <a:pPr>
              <a:buFont typeface="Wingdings" panose="05000000000000000000" pitchFamily="2" charset="2"/>
              <a:buChar char="v"/>
            </a:pPr>
            <a:r>
              <a:rPr lang="en-US" sz="3200" dirty="0"/>
              <a:t> </a:t>
            </a:r>
            <a:r>
              <a:rPr lang="en-US" sz="4000" dirty="0"/>
              <a:t>Tuberous Sclerosis Complex</a:t>
            </a:r>
          </a:p>
          <a:p>
            <a:pPr>
              <a:buFont typeface="Wingdings" panose="05000000000000000000" pitchFamily="2" charset="2"/>
              <a:buChar char="Ø"/>
            </a:pPr>
            <a:r>
              <a:rPr lang="en-US" sz="3200" dirty="0"/>
              <a:t>Disruption of GABA in interneurons</a:t>
            </a:r>
          </a:p>
          <a:p>
            <a:pPr>
              <a:buFont typeface="Wingdings" panose="05000000000000000000" pitchFamily="2" charset="2"/>
              <a:buChar char="Ø"/>
            </a:pPr>
            <a:r>
              <a:rPr lang="en-US" sz="3200" dirty="0"/>
              <a:t>Alternation in cytoskeletal dynamics and dendrites spine structures</a:t>
            </a:r>
            <a:endParaRPr lang="en-US" sz="2400" dirty="0"/>
          </a:p>
        </p:txBody>
      </p:sp>
      <p:pic>
        <p:nvPicPr>
          <p:cNvPr id="5" name="Content Placeholder 4">
            <a:extLst>
              <a:ext uri="{FF2B5EF4-FFF2-40B4-BE49-F238E27FC236}">
                <a16:creationId xmlns:a16="http://schemas.microsoft.com/office/drawing/2014/main" id="{C6858989-FD9F-42A6-87D4-C089DDC81777}"/>
              </a:ext>
            </a:extLst>
          </p:cNvPr>
          <p:cNvPicPr>
            <a:picLocks noGrp="1" noChangeAspect="1"/>
          </p:cNvPicPr>
          <p:nvPr>
            <p:ph sz="half" idx="2"/>
          </p:nvPr>
        </p:nvPicPr>
        <p:blipFill>
          <a:blip r:embed="rId2"/>
          <a:stretch>
            <a:fillRect/>
          </a:stretch>
        </p:blipFill>
        <p:spPr>
          <a:xfrm>
            <a:off x="7047914" y="1103974"/>
            <a:ext cx="4234375" cy="2718752"/>
          </a:xfrm>
          <a:prstGeom prst="rect">
            <a:avLst/>
          </a:prstGeom>
        </p:spPr>
      </p:pic>
      <p:pic>
        <p:nvPicPr>
          <p:cNvPr id="6" name="Picture 5">
            <a:extLst>
              <a:ext uri="{FF2B5EF4-FFF2-40B4-BE49-F238E27FC236}">
                <a16:creationId xmlns:a16="http://schemas.microsoft.com/office/drawing/2014/main" id="{838874CB-3C0F-44CA-BA59-34BCE8A6DA4E}"/>
              </a:ext>
            </a:extLst>
          </p:cNvPr>
          <p:cNvPicPr>
            <a:picLocks noChangeAspect="1"/>
          </p:cNvPicPr>
          <p:nvPr/>
        </p:nvPicPr>
        <p:blipFill>
          <a:blip r:embed="rId3"/>
          <a:stretch>
            <a:fillRect/>
          </a:stretch>
        </p:blipFill>
        <p:spPr>
          <a:xfrm>
            <a:off x="7047914" y="3822725"/>
            <a:ext cx="4234375" cy="2718752"/>
          </a:xfrm>
          <a:prstGeom prst="rect">
            <a:avLst/>
          </a:prstGeom>
        </p:spPr>
      </p:pic>
    </p:spTree>
    <p:extLst>
      <p:ext uri="{BB962C8B-B14F-4D97-AF65-F5344CB8AC3E}">
        <p14:creationId xmlns:p14="http://schemas.microsoft.com/office/powerpoint/2010/main" val="19223053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1389</TotalTime>
  <Words>718</Words>
  <Application>Microsoft Office PowerPoint</Application>
  <PresentationFormat>Widescreen</PresentationFormat>
  <Paragraphs>107</Paragraphs>
  <Slides>17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Aharoni</vt:lpstr>
      <vt:lpstr>Algerian</vt:lpstr>
      <vt:lpstr>Arial</vt:lpstr>
      <vt:lpstr>Calibri</vt:lpstr>
      <vt:lpstr>Century Gothic</vt:lpstr>
      <vt:lpstr>Wingdings</vt:lpstr>
      <vt:lpstr>Wingdings 3</vt:lpstr>
      <vt:lpstr>Ion</vt:lpstr>
      <vt:lpstr>PowerPoint Presentation</vt:lpstr>
      <vt:lpstr>Presentation Topic:                Autistic Disorders &amp; Neurochemical Distribution        </vt:lpstr>
      <vt:lpstr>What we Have To Discuss?</vt:lpstr>
      <vt:lpstr>What Is Autism?</vt:lpstr>
      <vt:lpstr>Brief History of Autism Spectrum Disorder</vt:lpstr>
      <vt:lpstr>When Was Autism First Diagnosed..? </vt:lpstr>
      <vt:lpstr>Symptoms of Autism</vt:lpstr>
      <vt:lpstr>Causes of Autism Spectrum Disorder</vt:lpstr>
      <vt:lpstr>Neurochemical Distribution</vt:lpstr>
      <vt:lpstr>PowerPoint Presentation</vt:lpstr>
      <vt:lpstr>Serotonin System</vt:lpstr>
      <vt:lpstr>Heritability in Autism Spectrum Disorder</vt:lpstr>
      <vt:lpstr>Affect of Brain Pathology on ASD</vt:lpstr>
      <vt:lpstr>Sub Types of ASD</vt:lpstr>
      <vt:lpstr>Treatment of ASD</vt:lpstr>
      <vt:lpstr>What Have We Learned…?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Nadeem Bloch</dc:creator>
  <cp:lastModifiedBy>Nadeem Bloch</cp:lastModifiedBy>
  <cp:revision>128</cp:revision>
  <dcterms:created xsi:type="dcterms:W3CDTF">2020-01-13T05:11:27Z</dcterms:created>
  <dcterms:modified xsi:type="dcterms:W3CDTF">2020-04-06T17:58:39Z</dcterms:modified>
</cp:coreProperties>
</file>